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8"/>
  </p:notesMasterIdLst>
  <p:sldIdLst>
    <p:sldId id="1040" r:id="rId2"/>
    <p:sldId id="1230" r:id="rId3"/>
    <p:sldId id="1100" r:id="rId4"/>
    <p:sldId id="1102" r:id="rId5"/>
    <p:sldId id="1103" r:id="rId6"/>
    <p:sldId id="123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531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7" autoAdjust="0"/>
    <p:restoredTop sz="95226" autoAdjust="0"/>
  </p:normalViewPr>
  <p:slideViewPr>
    <p:cSldViewPr snapToGrid="0" snapToObjects="1">
      <p:cViewPr varScale="1">
        <p:scale>
          <a:sx n="78" d="100"/>
          <a:sy n="78" d="100"/>
        </p:scale>
        <p:origin x="744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9FD77E-B1D2-A84A-AC1F-0A6E62CFE7C2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5FA9CA-F7B7-1142-B3BC-9455D92C71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439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1715C-FCD3-4B45-A134-550ED61F16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ED1F91-0880-304A-A3A8-0F986361A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16097-A353-854A-8A4D-E3BE3ADE3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3DB96-5C8B-4765-A701-541AF90876B9}" type="datetime1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5DC1E-E690-BB49-8690-7262C3A59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A3290-7617-B148-863A-60584FE0C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478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F86B1-161A-3740-92DC-C7D148779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C12C7E-045A-364D-A041-AF4290BB6C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61731-1179-BC46-9F2E-FC1587EC7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60ECD-8BF9-4859-A51D-F8BC5EAD4608}" type="datetime1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9A0E6-2F54-9142-B3F5-B3C5E0A9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0556E-40CF-9D4B-B0D9-6560852C3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3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2E149-9C8C-CE48-A5C3-F5ABB93058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7969FF-4CBC-5D4A-974D-0AA344D41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27BB9-D1C8-DF4D-B77D-FE6B63EC5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4796-D0EA-4E80-A8B6-DF1FE7836B29}" type="datetime1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5BE4C-695A-2A49-A93E-201732123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6087A-42AD-1442-873A-7D0668601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170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323EA-E06E-5D40-BDAC-D1278A3EB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396" y="240837"/>
            <a:ext cx="11501760" cy="948771"/>
          </a:xfrm>
        </p:spPr>
        <p:txBody>
          <a:bodyPr>
            <a:normAutofit/>
          </a:bodyPr>
          <a:lstStyle>
            <a:lvl1pPr>
              <a:defRPr lang="en-US"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DD8E5-C5A5-8348-B647-8884F41FD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395" y="1460499"/>
            <a:ext cx="11501761" cy="4744991"/>
          </a:xfrm>
        </p:spPr>
        <p:txBody>
          <a:bodyPr/>
          <a:lstStyle>
            <a:lvl1pPr marL="0" indent="0"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DB606-F6B9-3547-A867-E906DE699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7164" y="6382923"/>
            <a:ext cx="2743200" cy="365125"/>
          </a:xfrm>
        </p:spPr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EB7D-17D1-2345-AF06-C8EAECE6C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10015-4C82-CA47-87EE-5DD59BE7F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30932-C32F-E94B-B35D-75F068092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4252C-5761-4E48-8642-40621C0F1C8A}" type="datetime1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A98DE-092E-AA4A-B2F9-907C4AD86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88814-3C79-D54E-B85B-B10D5B08A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42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25683-57B6-3648-80FB-6874F199A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BE29C-4692-FA47-B4FA-98E7685C2C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4C6299-6B76-1948-A4B5-5048854AA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88C53A-CA52-E949-9DAB-D362138C0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6850B-E783-44FF-ACAF-1E6BB06B44A5}" type="datetime1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943D22-55AC-824B-AD24-27368D07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323AD5-441F-2949-B460-C4D97156E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03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454E0-0696-B24D-8A45-3ABFB2B45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F287B9-4087-744A-9521-5E07E38D6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310F0-A513-9B47-8D12-0B988AC752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1855FA-9335-1640-AE30-F45580EE82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1E08CC-CD9B-3046-9814-1AF241543A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7717EA-BC5A-3A48-B960-D1B2A8FF1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177CA-B4BF-407D-9743-A497D8E10BAD}" type="datetime1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A58063-1AB4-1544-8531-6C371BE59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B6C11C-D240-2B47-8B59-AE657BA8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02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7719B-C2E0-034A-893E-502758A46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AFB5F2-9648-4F42-A566-8D74B692F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6F2D0-DAA3-4FC7-8AD2-2D45D4EFF23C}" type="datetime1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18648A-4732-294D-899D-15B4F388C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5AB30-A543-DC43-BA4E-8727E16BA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02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C5C24-035C-5942-B660-F868B142B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01F9-8C3C-4384-8CE2-3B0FA6D9F005}" type="datetime1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16FA1E-2785-7E49-B420-404A71361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5B0901-2D6B-AE48-BF8F-CBA3467E5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364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49B05-2ED0-104C-B4DC-6890F6575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09195-4154-3044-85A0-1A689A651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F38441-0D92-894A-89AB-16621C8C8D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AABC0D-DE84-5541-BEE9-1866E3804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CA9B1-23F1-40B3-AC9C-C84472B5B428}" type="datetime1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041D4C-4E7B-FE49-9FE3-5DA5B05BE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C9D9C1-2858-4841-B7DD-7CBA54D9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715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A8455-E2D5-804B-BB7F-B9269101F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097C9E-A18F-AC4C-B27C-44C720CCA3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D0D2BD-3C34-B145-9749-7FBE126A0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DECF7-8C83-0845-9014-0108E17A0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A5E50-6FB1-42AA-9B52-A51544EC938C}" type="datetime1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B27734-4B69-3640-AABC-BB2D23CA9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D0DCF-D679-F942-8409-2296412A2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48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2196A2-CE20-7F43-A85B-D62EC3D1C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AA40C-2822-B84D-8CAE-E63354437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C90E5-8E01-CE46-BC17-2DD3218E38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37F80-EE68-4A56-AA18-BEE241DF7C72}" type="datetime1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E1697-8A85-BC41-B64C-3784DD98BD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14EEB-CF08-A04B-8E24-6E8B539BE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72369-3064-CB46-8A6D-55C38B17A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333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48FFE7-7629-43A6-A980-DD1499AE73E8}"/>
              </a:ext>
            </a:extLst>
          </p:cNvPr>
          <p:cNvSpPr txBox="1"/>
          <p:nvPr/>
        </p:nvSpPr>
        <p:spPr>
          <a:xfrm>
            <a:off x="680574" y="2356041"/>
            <a:ext cx="1102374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 to Z for visualizing a resistivity model </a:t>
            </a:r>
          </a:p>
          <a:p>
            <a:pPr algn="ctr"/>
            <a:r>
              <a:rPr lang="en-US" sz="3600" dirty="0"/>
              <a:t>from airborne electromagnetic data </a:t>
            </a:r>
            <a:endParaRPr lang="en-US" sz="3600" dirty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endParaRPr lang="en-US" sz="2800" dirty="0"/>
          </a:p>
          <a:p>
            <a:pPr algn="ctr"/>
            <a:r>
              <a:rPr lang="en-US" sz="2400" dirty="0" err="1">
                <a:solidFill>
                  <a:schemeClr val="bg1">
                    <a:lumMod val="65000"/>
                  </a:schemeClr>
                </a:solidFill>
              </a:rPr>
              <a:t>Seogi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 Kang </a:t>
            </a:r>
          </a:p>
          <a:p>
            <a:pPr algn="ctr"/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Stanford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FBAD5A-DE16-4057-9AAE-91A6A1405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794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0A455C-03A2-4ABE-A73C-7AAF0D1AD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0BFE86-6241-4312-836D-5688C931F477}"/>
              </a:ext>
            </a:extLst>
          </p:cNvPr>
          <p:cNvSpPr txBox="1"/>
          <p:nvPr/>
        </p:nvSpPr>
        <p:spPr>
          <a:xfrm>
            <a:off x="408860" y="244276"/>
            <a:ext cx="7789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Airborne electromagnetic (AEM) method</a:t>
            </a:r>
          </a:p>
        </p:txBody>
      </p:sp>
      <p:pic>
        <p:nvPicPr>
          <p:cNvPr id="5122" name="Picture 2" descr="A conceptual diagram for how the electromagnetic method works.">
            <a:extLst>
              <a:ext uri="{FF2B5EF4-FFF2-40B4-BE49-F238E27FC236}">
                <a16:creationId xmlns:a16="http://schemas.microsoft.com/office/drawing/2014/main" id="{5BE83B75-5365-4B25-A91D-EEDA00AA41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07"/>
          <a:stretch/>
        </p:blipFill>
        <p:spPr bwMode="auto">
          <a:xfrm>
            <a:off x="408860" y="1751231"/>
            <a:ext cx="2546510" cy="4253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7AA325-9509-4524-89DC-A44F988E506C}"/>
              </a:ext>
            </a:extLst>
          </p:cNvPr>
          <p:cNvSpPr txBox="1"/>
          <p:nvPr/>
        </p:nvSpPr>
        <p:spPr>
          <a:xfrm>
            <a:off x="408860" y="6096084"/>
            <a:ext cx="1967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CDWR (2021)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90A9C9-8323-4D2C-AB12-FEAFD9DB2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5370" y="1751231"/>
            <a:ext cx="9431985" cy="44338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0D9DB3-27B7-401A-9CD8-22D27AF15164}"/>
              </a:ext>
            </a:extLst>
          </p:cNvPr>
          <p:cNvSpPr txBox="1"/>
          <p:nvPr/>
        </p:nvSpPr>
        <p:spPr>
          <a:xfrm>
            <a:off x="521167" y="1381899"/>
            <a:ext cx="2330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AEM experiment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F141ED0-36CA-4BAE-AEB6-805B54A9ED82}"/>
              </a:ext>
            </a:extLst>
          </p:cNvPr>
          <p:cNvSpPr txBox="1"/>
          <p:nvPr/>
        </p:nvSpPr>
        <p:spPr>
          <a:xfrm>
            <a:off x="3336214" y="1381899"/>
            <a:ext cx="4861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 resistivity model from AEM data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9DD6FD5-743E-49BA-9103-E0FCAAABAF2F}"/>
              </a:ext>
            </a:extLst>
          </p:cNvPr>
          <p:cNvSpPr txBox="1"/>
          <p:nvPr/>
        </p:nvSpPr>
        <p:spPr>
          <a:xfrm>
            <a:off x="9016179" y="6228245"/>
            <a:ext cx="26686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Kang et al. (2021)</a:t>
            </a:r>
          </a:p>
        </p:txBody>
      </p:sp>
    </p:spTree>
    <p:extLst>
      <p:ext uri="{BB962C8B-B14F-4D97-AF65-F5344CB8AC3E}">
        <p14:creationId xmlns:p14="http://schemas.microsoft.com/office/powerpoint/2010/main" val="3290064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E4111-861B-42C4-A38E-BEC16F232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obtain a resistivity model?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1D1315FE-8BEA-4F07-AE74-3A18D97152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923" y="1816544"/>
            <a:ext cx="5934471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B6D7ABC1-7FEF-4054-BA3F-62EC3F835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158" y="2758986"/>
            <a:ext cx="3244634" cy="222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>
            <a:extLst>
              <a:ext uri="{FF2B5EF4-FFF2-40B4-BE49-F238E27FC236}">
                <a16:creationId xmlns:a16="http://schemas.microsoft.com/office/drawing/2014/main" id="{71791AF4-04BB-4857-BA38-8BBB93A47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187440" y="1324420"/>
            <a:ext cx="644842" cy="61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514686-2500-4586-AA1E-166D142AD4DF}"/>
              </a:ext>
            </a:extLst>
          </p:cNvPr>
          <p:cNvSpPr txBox="1"/>
          <p:nvPr/>
        </p:nvSpPr>
        <p:spPr>
          <a:xfrm>
            <a:off x="4270912" y="5296326"/>
            <a:ext cx="16806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Inversion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555315-DC10-4F21-8EEB-CBD97D2431A5}"/>
              </a:ext>
            </a:extLst>
          </p:cNvPr>
          <p:cNvSpPr txBox="1"/>
          <p:nvPr/>
        </p:nvSpPr>
        <p:spPr>
          <a:xfrm>
            <a:off x="6837680" y="3960888"/>
            <a:ext cx="3393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Recovered resistivity model</a:t>
            </a:r>
          </a:p>
        </p:txBody>
      </p:sp>
      <p:pic>
        <p:nvPicPr>
          <p:cNvPr id="14344" name="Picture 8">
            <a:extLst>
              <a:ext uri="{FF2B5EF4-FFF2-40B4-BE49-F238E27FC236}">
                <a16:creationId xmlns:a16="http://schemas.microsoft.com/office/drawing/2014/main" id="{D297F453-70EB-4C55-A70D-2750F6AAA8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07"/>
          <a:stretch/>
        </p:blipFill>
        <p:spPr bwMode="auto">
          <a:xfrm>
            <a:off x="4344527" y="5634880"/>
            <a:ext cx="1614170" cy="914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DC7A2247-2A3F-4E29-978F-3D640A72CA4E}"/>
              </a:ext>
            </a:extLst>
          </p:cNvPr>
          <p:cNvSpPr/>
          <p:nvPr/>
        </p:nvSpPr>
        <p:spPr>
          <a:xfrm rot="9000000">
            <a:off x="5175573" y="3031689"/>
            <a:ext cx="421517" cy="2087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25F6C11-7723-44CF-9446-BF5E692117A3}"/>
              </a:ext>
            </a:extLst>
          </p:cNvPr>
          <p:cNvSpPr/>
          <p:nvPr/>
        </p:nvSpPr>
        <p:spPr>
          <a:xfrm rot="1800000">
            <a:off x="5089141" y="4782377"/>
            <a:ext cx="421517" cy="20878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B6E5CF-CDD3-4AC2-B181-F215F74815AC}"/>
              </a:ext>
            </a:extLst>
          </p:cNvPr>
          <p:cNvSpPr txBox="1"/>
          <p:nvPr/>
        </p:nvSpPr>
        <p:spPr>
          <a:xfrm>
            <a:off x="7223760" y="1632064"/>
            <a:ext cx="292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True resistivity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36F0BC-D0CE-4E39-913B-D89E8A5A8A44}"/>
              </a:ext>
            </a:extLst>
          </p:cNvPr>
          <p:cNvSpPr txBox="1"/>
          <p:nvPr/>
        </p:nvSpPr>
        <p:spPr>
          <a:xfrm>
            <a:off x="4357820" y="2432464"/>
            <a:ext cx="16806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AEM survey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238B96-589A-49B5-88B2-AF2B39844AB9}"/>
              </a:ext>
            </a:extLst>
          </p:cNvPr>
          <p:cNvSpPr txBox="1"/>
          <p:nvPr/>
        </p:nvSpPr>
        <p:spPr>
          <a:xfrm>
            <a:off x="1178560" y="2063132"/>
            <a:ext cx="292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AEM data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2BEC92A-5D79-4F92-8F3A-A7118B92C4E2}"/>
              </a:ext>
            </a:extLst>
          </p:cNvPr>
          <p:cNvSpPr txBox="1"/>
          <p:nvPr/>
        </p:nvSpPr>
        <p:spPr>
          <a:xfrm>
            <a:off x="11022459" y="2550117"/>
            <a:ext cx="13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Coarse</a:t>
            </a:r>
          </a:p>
          <a:p>
            <a:r>
              <a:rPr lang="en-US" sz="1400" dirty="0"/>
              <a:t>(sand/gravel)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724019F-B701-481E-A798-78035F69A1B9}"/>
              </a:ext>
            </a:extLst>
          </p:cNvPr>
          <p:cNvSpPr txBox="1"/>
          <p:nvPr/>
        </p:nvSpPr>
        <p:spPr>
          <a:xfrm>
            <a:off x="11199413" y="4789191"/>
            <a:ext cx="13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Fine</a:t>
            </a:r>
          </a:p>
          <a:p>
            <a:r>
              <a:rPr lang="en-US" sz="1400" dirty="0"/>
              <a:t>(clay/silt)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ADF325-B5AF-4179-B280-48EF8750D2EB}"/>
              </a:ext>
            </a:extLst>
          </p:cNvPr>
          <p:cNvCxnSpPr/>
          <p:nvPr/>
        </p:nvCxnSpPr>
        <p:spPr>
          <a:xfrm flipH="1">
            <a:off x="11285845" y="3124961"/>
            <a:ext cx="109835" cy="304039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2343D09-1E25-48B4-B45D-147B6024B0B3}"/>
              </a:ext>
            </a:extLst>
          </p:cNvPr>
          <p:cNvCxnSpPr>
            <a:cxnSpLocks/>
          </p:cNvCxnSpPr>
          <p:nvPr/>
        </p:nvCxnSpPr>
        <p:spPr>
          <a:xfrm flipH="1" flipV="1">
            <a:off x="11340764" y="4567414"/>
            <a:ext cx="54916" cy="221777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0A18A8-8230-4E49-844D-52AA3DE5A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95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E4111-861B-42C4-A38E-BEC16F232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recover a resistivity model of the subsurface?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238B96-589A-49B5-88B2-AF2B39844AB9}"/>
              </a:ext>
            </a:extLst>
          </p:cNvPr>
          <p:cNvSpPr txBox="1"/>
          <p:nvPr/>
        </p:nvSpPr>
        <p:spPr>
          <a:xfrm>
            <a:off x="1178560" y="2063132"/>
            <a:ext cx="292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AEM data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D9BF630C-66E8-4B3A-B9C6-D449407C8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74" y="2759128"/>
            <a:ext cx="3245860" cy="2221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04FCE5EC-D155-4A17-8D9D-6E8272565655}"/>
              </a:ext>
            </a:extLst>
          </p:cNvPr>
          <p:cNvGrpSpPr/>
          <p:nvPr/>
        </p:nvGrpSpPr>
        <p:grpSpPr>
          <a:xfrm>
            <a:off x="4270309" y="1324420"/>
            <a:ext cx="7441481" cy="5224868"/>
            <a:chOff x="4270912" y="1324420"/>
            <a:chExt cx="7441481" cy="5224868"/>
          </a:xfrm>
        </p:grpSpPr>
        <p:pic>
          <p:nvPicPr>
            <p:cNvPr id="18" name="Picture 6">
              <a:extLst>
                <a:ext uri="{FF2B5EF4-FFF2-40B4-BE49-F238E27FC236}">
                  <a16:creationId xmlns:a16="http://schemas.microsoft.com/office/drawing/2014/main" id="{97414C33-5D69-4C43-B3C5-AF2A0BA19F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6400800" y="1324420"/>
              <a:ext cx="644842" cy="612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F112E00-3877-476C-A19D-9B2A4F362418}"/>
                </a:ext>
              </a:extLst>
            </p:cNvPr>
            <p:cNvSpPr txBox="1"/>
            <p:nvPr/>
          </p:nvSpPr>
          <p:spPr>
            <a:xfrm>
              <a:off x="4270912" y="5296326"/>
              <a:ext cx="1680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Inversion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392DB95-3ADE-4B67-8361-40D3CE933A87}"/>
                </a:ext>
              </a:extLst>
            </p:cNvPr>
            <p:cNvSpPr txBox="1"/>
            <p:nvPr/>
          </p:nvSpPr>
          <p:spPr>
            <a:xfrm>
              <a:off x="6837680" y="3960888"/>
              <a:ext cx="3393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Recovered resistivity model</a:t>
              </a:r>
            </a:p>
          </p:txBody>
        </p:sp>
        <p:pic>
          <p:nvPicPr>
            <p:cNvPr id="21" name="Picture 8">
              <a:extLst>
                <a:ext uri="{FF2B5EF4-FFF2-40B4-BE49-F238E27FC236}">
                  <a16:creationId xmlns:a16="http://schemas.microsoft.com/office/drawing/2014/main" id="{1BC3860B-A63D-4E83-8F97-43A2F9CF94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807"/>
            <a:stretch/>
          </p:blipFill>
          <p:spPr bwMode="auto">
            <a:xfrm>
              <a:off x="4344527" y="5634880"/>
              <a:ext cx="1614170" cy="914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67D1DC63-5450-4647-B17C-00642AD53710}"/>
                </a:ext>
              </a:extLst>
            </p:cNvPr>
            <p:cNvSpPr/>
            <p:nvPr/>
          </p:nvSpPr>
          <p:spPr>
            <a:xfrm rot="9000000">
              <a:off x="5175573" y="3031689"/>
              <a:ext cx="421517" cy="20878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Arrow: Right 22">
              <a:extLst>
                <a:ext uri="{FF2B5EF4-FFF2-40B4-BE49-F238E27FC236}">
                  <a16:creationId xmlns:a16="http://schemas.microsoft.com/office/drawing/2014/main" id="{70BEAE60-2F6E-4ED9-B71C-CE4E5B92E072}"/>
                </a:ext>
              </a:extLst>
            </p:cNvPr>
            <p:cNvSpPr/>
            <p:nvPr/>
          </p:nvSpPr>
          <p:spPr>
            <a:xfrm rot="1800000">
              <a:off x="5089141" y="4782377"/>
              <a:ext cx="421517" cy="20878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D8587DE-F3A3-4958-BFF9-1406C2FE6C64}"/>
                </a:ext>
              </a:extLst>
            </p:cNvPr>
            <p:cNvSpPr txBox="1"/>
            <p:nvPr/>
          </p:nvSpPr>
          <p:spPr>
            <a:xfrm>
              <a:off x="7223760" y="1632064"/>
              <a:ext cx="2926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True resistivity model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384F426-96FF-4561-90B0-80F70B9568E1}"/>
                </a:ext>
              </a:extLst>
            </p:cNvPr>
            <p:cNvSpPr txBox="1"/>
            <p:nvPr/>
          </p:nvSpPr>
          <p:spPr>
            <a:xfrm>
              <a:off x="4357820" y="2432464"/>
              <a:ext cx="1680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AEM survey</a:t>
              </a:r>
            </a:p>
          </p:txBody>
        </p:sp>
        <p:pic>
          <p:nvPicPr>
            <p:cNvPr id="26" name="Picture 4">
              <a:extLst>
                <a:ext uri="{FF2B5EF4-FFF2-40B4-BE49-F238E27FC236}">
                  <a16:creationId xmlns:a16="http://schemas.microsoft.com/office/drawing/2014/main" id="{A8FD62D9-C768-413C-B02D-4EE01E8904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7923" y="1816544"/>
              <a:ext cx="5934470" cy="457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A51D86BA-F700-4731-B4B8-14839CEF7F7C}"/>
              </a:ext>
            </a:extLst>
          </p:cNvPr>
          <p:cNvSpPr txBox="1"/>
          <p:nvPr/>
        </p:nvSpPr>
        <p:spPr>
          <a:xfrm>
            <a:off x="11022459" y="2550117"/>
            <a:ext cx="13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Coarse</a:t>
            </a:r>
          </a:p>
          <a:p>
            <a:r>
              <a:rPr lang="en-US" sz="1400" dirty="0"/>
              <a:t>(sand/gravel)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B61BEFC-B48C-45AF-8F29-962275115DC8}"/>
              </a:ext>
            </a:extLst>
          </p:cNvPr>
          <p:cNvSpPr txBox="1"/>
          <p:nvPr/>
        </p:nvSpPr>
        <p:spPr>
          <a:xfrm>
            <a:off x="11199413" y="4789191"/>
            <a:ext cx="13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Fine</a:t>
            </a:r>
          </a:p>
          <a:p>
            <a:r>
              <a:rPr lang="en-US" sz="1400" dirty="0"/>
              <a:t>(clay/silt)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579C42D-A9E7-460B-A439-89B4393E40AE}"/>
              </a:ext>
            </a:extLst>
          </p:cNvPr>
          <p:cNvCxnSpPr/>
          <p:nvPr/>
        </p:nvCxnSpPr>
        <p:spPr>
          <a:xfrm flipH="1">
            <a:off x="11285845" y="3124961"/>
            <a:ext cx="109835" cy="304039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30E177E-BAAB-49A6-949E-5FD15C472F81}"/>
              </a:ext>
            </a:extLst>
          </p:cNvPr>
          <p:cNvCxnSpPr>
            <a:cxnSpLocks/>
          </p:cNvCxnSpPr>
          <p:nvPr/>
        </p:nvCxnSpPr>
        <p:spPr>
          <a:xfrm flipH="1" flipV="1">
            <a:off x="11340764" y="4567414"/>
            <a:ext cx="54916" cy="221777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1CC7BA-F7E2-4274-862A-415BCD7AA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3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E4111-861B-42C4-A38E-BEC16F232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Spatially-constrained AEM inversion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238B96-589A-49B5-88B2-AF2B39844AB9}"/>
              </a:ext>
            </a:extLst>
          </p:cNvPr>
          <p:cNvSpPr txBox="1"/>
          <p:nvPr/>
        </p:nvSpPr>
        <p:spPr>
          <a:xfrm>
            <a:off x="1178560" y="2063132"/>
            <a:ext cx="292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AEM data</a:t>
            </a:r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87029EE9-E9FA-418A-B68A-334DE5C7A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158" y="2758986"/>
            <a:ext cx="3244634" cy="222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561AD5-C48A-476F-B911-8D4771EB5559}"/>
              </a:ext>
            </a:extLst>
          </p:cNvPr>
          <p:cNvSpPr txBox="1"/>
          <p:nvPr/>
        </p:nvSpPr>
        <p:spPr>
          <a:xfrm>
            <a:off x="1005840" y="5907418"/>
            <a:ext cx="227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Viezzoli</a:t>
            </a:r>
            <a:r>
              <a:rPr lang="en-US" dirty="0"/>
              <a:t> et al. (2008)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B54E6FC-BEBD-465E-A9A9-0A580C05C288}"/>
              </a:ext>
            </a:extLst>
          </p:cNvPr>
          <p:cNvGrpSpPr/>
          <p:nvPr/>
        </p:nvGrpSpPr>
        <p:grpSpPr>
          <a:xfrm>
            <a:off x="4270309" y="1324420"/>
            <a:ext cx="7441481" cy="5224868"/>
            <a:chOff x="4270912" y="1324420"/>
            <a:chExt cx="7441481" cy="5224868"/>
          </a:xfrm>
        </p:grpSpPr>
        <p:pic>
          <p:nvPicPr>
            <p:cNvPr id="24" name="Picture 6">
              <a:extLst>
                <a:ext uri="{FF2B5EF4-FFF2-40B4-BE49-F238E27FC236}">
                  <a16:creationId xmlns:a16="http://schemas.microsoft.com/office/drawing/2014/main" id="{7EC44EF0-9821-4BB5-ABB2-E9BAE39308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0751441" y="1324420"/>
              <a:ext cx="644842" cy="612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D067BBE-B3D9-46F6-9BA5-68B02B7999EA}"/>
                </a:ext>
              </a:extLst>
            </p:cNvPr>
            <p:cNvSpPr txBox="1"/>
            <p:nvPr/>
          </p:nvSpPr>
          <p:spPr>
            <a:xfrm>
              <a:off x="4270912" y="5296326"/>
              <a:ext cx="1680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Inversion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07C4FA8-2ABD-4158-BE7E-1FCAC855C9FA}"/>
                </a:ext>
              </a:extLst>
            </p:cNvPr>
            <p:cNvSpPr txBox="1"/>
            <p:nvPr/>
          </p:nvSpPr>
          <p:spPr>
            <a:xfrm>
              <a:off x="6837680" y="3960888"/>
              <a:ext cx="3393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Recovered resistivity model</a:t>
              </a:r>
            </a:p>
          </p:txBody>
        </p:sp>
        <p:pic>
          <p:nvPicPr>
            <p:cNvPr id="27" name="Picture 8">
              <a:extLst>
                <a:ext uri="{FF2B5EF4-FFF2-40B4-BE49-F238E27FC236}">
                  <a16:creationId xmlns:a16="http://schemas.microsoft.com/office/drawing/2014/main" id="{A9E85E24-999C-4892-8C99-BB43B3D9D6E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807"/>
            <a:stretch/>
          </p:blipFill>
          <p:spPr bwMode="auto">
            <a:xfrm>
              <a:off x="4344527" y="5634880"/>
              <a:ext cx="1614170" cy="914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Arrow: Right 27">
              <a:extLst>
                <a:ext uri="{FF2B5EF4-FFF2-40B4-BE49-F238E27FC236}">
                  <a16:creationId xmlns:a16="http://schemas.microsoft.com/office/drawing/2014/main" id="{BD0DC622-C3F0-4A59-B4BC-4043851DF158}"/>
                </a:ext>
              </a:extLst>
            </p:cNvPr>
            <p:cNvSpPr/>
            <p:nvPr/>
          </p:nvSpPr>
          <p:spPr>
            <a:xfrm rot="9000000">
              <a:off x="5175573" y="3031689"/>
              <a:ext cx="421517" cy="20878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8D88C380-F455-4B4C-B4B9-609C7D356464}"/>
                </a:ext>
              </a:extLst>
            </p:cNvPr>
            <p:cNvSpPr/>
            <p:nvPr/>
          </p:nvSpPr>
          <p:spPr>
            <a:xfrm rot="1800000">
              <a:off x="5089141" y="4782377"/>
              <a:ext cx="421517" cy="208789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82EDE1-7747-4BE9-8675-1E507FAD6438}"/>
                </a:ext>
              </a:extLst>
            </p:cNvPr>
            <p:cNvSpPr txBox="1"/>
            <p:nvPr/>
          </p:nvSpPr>
          <p:spPr>
            <a:xfrm>
              <a:off x="7223760" y="1632064"/>
              <a:ext cx="2926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True resistivity model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B1887B5-63E6-4D0F-9C39-CC92FE691238}"/>
                </a:ext>
              </a:extLst>
            </p:cNvPr>
            <p:cNvSpPr txBox="1"/>
            <p:nvPr/>
          </p:nvSpPr>
          <p:spPr>
            <a:xfrm>
              <a:off x="4357820" y="2432464"/>
              <a:ext cx="16806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AEM survey</a:t>
              </a:r>
            </a:p>
          </p:txBody>
        </p:sp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2608E1F3-97D6-4B39-9788-FB65240E7E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77922" y="1824522"/>
              <a:ext cx="5934471" cy="4572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4CE637F-C165-497B-B5FA-A00E15657219}"/>
              </a:ext>
            </a:extLst>
          </p:cNvPr>
          <p:cNvSpPr txBox="1"/>
          <p:nvPr/>
        </p:nvSpPr>
        <p:spPr>
          <a:xfrm>
            <a:off x="11022459" y="2550117"/>
            <a:ext cx="13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Coarse</a:t>
            </a:r>
          </a:p>
          <a:p>
            <a:r>
              <a:rPr lang="en-US" sz="1400" dirty="0"/>
              <a:t>(sand/gravel)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7740B9-FF61-4CFB-B6D0-E9190B5DDBC8}"/>
              </a:ext>
            </a:extLst>
          </p:cNvPr>
          <p:cNvSpPr txBox="1"/>
          <p:nvPr/>
        </p:nvSpPr>
        <p:spPr>
          <a:xfrm>
            <a:off x="11199413" y="4789191"/>
            <a:ext cx="13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Fine</a:t>
            </a:r>
          </a:p>
          <a:p>
            <a:r>
              <a:rPr lang="en-US" sz="1400" dirty="0"/>
              <a:t>(clay/silt)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6F4F792-7D97-431A-8559-FF23CFE78018}"/>
              </a:ext>
            </a:extLst>
          </p:cNvPr>
          <p:cNvCxnSpPr/>
          <p:nvPr/>
        </p:nvCxnSpPr>
        <p:spPr>
          <a:xfrm flipH="1">
            <a:off x="11285845" y="3124961"/>
            <a:ext cx="109835" cy="304039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44E9BFD-9D74-4DC1-8A65-EA1B2932631D}"/>
              </a:ext>
            </a:extLst>
          </p:cNvPr>
          <p:cNvCxnSpPr>
            <a:cxnSpLocks/>
          </p:cNvCxnSpPr>
          <p:nvPr/>
        </p:nvCxnSpPr>
        <p:spPr>
          <a:xfrm flipH="1" flipV="1">
            <a:off x="11340764" y="4567414"/>
            <a:ext cx="54916" cy="221777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CFB8C7-69FB-488A-B54F-E56A38C0C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093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2E14A-2FCB-4B68-910D-8CF7B696C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with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F7773-61BE-482A-A39A-F3EEF36B5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1180F-ACBC-4B90-8B08-A02E7730A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72369-3064-CB46-8A6D-55C38B17AE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502207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10152</TotalTime>
  <Words>150</Words>
  <Application>Microsoft Office PowerPoint</Application>
  <PresentationFormat>Widescreen</PresentationFormat>
  <Paragraphs>49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2_Office Theme</vt:lpstr>
      <vt:lpstr>PowerPoint Presentation</vt:lpstr>
      <vt:lpstr>PowerPoint Presentation</vt:lpstr>
      <vt:lpstr>How do we obtain a resistivity model?</vt:lpstr>
      <vt:lpstr>How do we recover a resistivity model of the subsurface? </vt:lpstr>
      <vt:lpstr>Spatially-constrained AEM inversion</vt:lpstr>
      <vt:lpstr>Demo with a Jupyter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Rosemary J. Knight</dc:creator>
  <cp:lastModifiedBy>SEOGI KANG</cp:lastModifiedBy>
  <cp:revision>161</cp:revision>
  <dcterms:created xsi:type="dcterms:W3CDTF">2021-03-04T02:41:33Z</dcterms:created>
  <dcterms:modified xsi:type="dcterms:W3CDTF">2022-02-17T01:51:28Z</dcterms:modified>
</cp:coreProperties>
</file>